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2" r:id="rId1"/>
    <p:sldMasterId id="2147483760" r:id="rId2"/>
  </p:sldMasterIdLst>
  <p:notesMasterIdLst>
    <p:notesMasterId r:id="rId13"/>
  </p:notesMasterIdLst>
  <p:sldIdLst>
    <p:sldId id="256" r:id="rId3"/>
    <p:sldId id="257" r:id="rId4"/>
    <p:sldId id="258" r:id="rId5"/>
    <p:sldId id="269" r:id="rId6"/>
    <p:sldId id="273" r:id="rId7"/>
    <p:sldId id="286" r:id="rId8"/>
    <p:sldId id="296" r:id="rId9"/>
    <p:sldId id="297" r:id="rId10"/>
    <p:sldId id="299" r:id="rId11"/>
    <p:sldId id="300" r:id="rId12"/>
  </p:sldIdLst>
  <p:sldSz cx="9144000" cy="6858000" type="screen4x3"/>
  <p:notesSz cx="6759575" cy="98679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DFCE"/>
    <a:srgbClr val="0000FF"/>
    <a:srgbClr val="E5FEDE"/>
    <a:srgbClr val="FAFDCF"/>
    <a:srgbClr val="009900"/>
    <a:srgbClr val="FFCCFF"/>
    <a:srgbClr val="A6DDE4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82803" autoAdjust="0"/>
  </p:normalViewPr>
  <p:slideViewPr>
    <p:cSldViewPr>
      <p:cViewPr varScale="1">
        <p:scale>
          <a:sx n="86" d="100"/>
          <a:sy n="86" d="100"/>
        </p:scale>
        <p:origin x="-64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8938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037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29050" y="0"/>
            <a:ext cx="2928938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2037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2813" y="739775"/>
            <a:ext cx="4933950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37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6275" y="4687888"/>
            <a:ext cx="5407025" cy="4440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037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928938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037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29050" y="9372600"/>
            <a:ext cx="2928938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FEEA238-4A4A-45B5-A61B-1A835418550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30168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EEA238-4A4A-45B5-A61B-1A8354185502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63699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EEA238-4A4A-45B5-A61B-1A8354185502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63699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EEA238-4A4A-45B5-A61B-1A8354185502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6369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ru-RU" altLang="en-US" noProof="0" smtClean="0"/>
              <a:t>Образец заголовка</a:t>
            </a:r>
          </a:p>
        </p:txBody>
      </p:sp>
      <p:sp>
        <p:nvSpPr>
          <p:cNvPr id="1945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ru-RU" altLang="en-US" noProof="0" smtClean="0"/>
              <a:t>Образец подзаголовка</a:t>
            </a:r>
          </a:p>
        </p:txBody>
      </p:sp>
      <p:sp>
        <p:nvSpPr>
          <p:cNvPr id="19456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19456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19456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BB46CCD-171A-4254-8500-5BC72542A1B6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194567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4568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036F87-3760-4A54-A041-AF4384C4AECE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4257775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F65263-800E-4ED2-A3EF-1F7B32DCBA6C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023583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FB0DAD-6A7A-421D-8031-8A6A192A1E0B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885811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43FDC0-9465-4D39-A280-C554C7F438C3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915406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8B52AA-E3ED-4FEA-B95C-038277BF49B8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981487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468D52-E35D-4164-9380-981A6CC1A0EA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78873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D52357-CAB4-423B-AFC1-392E70A15665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014041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7B379F-A0CF-469F-A07C-2ED0184B6949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997807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74E470-5377-48F6-AE27-BB10AB479D96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603716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4090E0-F4ED-42EA-9097-1B83992EA03A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7719959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E232385F-20BB-49EF-8EAF-21C67234FFEF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5412694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2286000" y="3581400"/>
            <a:ext cx="5638800" cy="19050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8CF8F1C-D80A-4299-950E-67169614AB82}" type="slidenum">
              <a:rPr lang="ru-RU"/>
              <a:pPr/>
              <a:t>‹#›</a:t>
            </a:fld>
            <a:endParaRPr lang="ru-RU"/>
          </a:p>
        </p:txBody>
      </p:sp>
      <p:grpSp>
        <p:nvGrpSpPr>
          <p:cNvPr id="345094" name="Group 6"/>
          <p:cNvGrpSpPr>
            <a:grpSpLocks/>
          </p:cNvGrpSpPr>
          <p:nvPr/>
        </p:nvGrpSpPr>
        <p:grpSpPr bwMode="auto">
          <a:xfrm>
            <a:off x="0" y="914400"/>
            <a:ext cx="8686800" cy="2514600"/>
            <a:chOff x="0" y="576"/>
            <a:chExt cx="5472" cy="1584"/>
          </a:xfrm>
        </p:grpSpPr>
        <p:sp>
          <p:nvSpPr>
            <p:cNvPr id="345095" name="Oval 7"/>
            <p:cNvSpPr>
              <a:spLocks noChangeArrowheads="1"/>
            </p:cNvSpPr>
            <p:nvPr/>
          </p:nvSpPr>
          <p:spPr bwMode="auto">
            <a:xfrm>
              <a:off x="144" y="576"/>
              <a:ext cx="1584" cy="1584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/>
            </a:p>
          </p:txBody>
        </p:sp>
        <p:sp>
          <p:nvSpPr>
            <p:cNvPr id="345096" name="Rectangle 8"/>
            <p:cNvSpPr>
              <a:spLocks noChangeArrowheads="1"/>
            </p:cNvSpPr>
            <p:nvPr/>
          </p:nvSpPr>
          <p:spPr bwMode="hidden">
            <a:xfrm>
              <a:off x="0" y="1056"/>
              <a:ext cx="2976" cy="7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345097" name="Rectangle 9"/>
            <p:cNvSpPr>
              <a:spLocks noChangeArrowheads="1"/>
            </p:cNvSpPr>
            <p:nvPr/>
          </p:nvSpPr>
          <p:spPr bwMode="hidden">
            <a:xfrm>
              <a:off x="2496" y="1056"/>
              <a:ext cx="2976" cy="72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345098" name="Freeform 10"/>
            <p:cNvSpPr>
              <a:spLocks noChangeArrowheads="1"/>
            </p:cNvSpPr>
            <p:nvPr/>
          </p:nvSpPr>
          <p:spPr bwMode="auto">
            <a:xfrm>
              <a:off x="384" y="960"/>
              <a:ext cx="144" cy="913"/>
            </a:xfrm>
            <a:custGeom>
              <a:avLst/>
              <a:gdLst>
                <a:gd name="T0" fmla="*/ 1000 w 1000"/>
                <a:gd name="T1" fmla="*/ 1000 h 1000"/>
                <a:gd name="T2" fmla="*/ 0 w 1000"/>
                <a:gd name="T3" fmla="*/ 1000 h 1000"/>
                <a:gd name="T4" fmla="*/ 0 w 1000"/>
                <a:gd name="T5" fmla="*/ 0 h 1000"/>
                <a:gd name="T6" fmla="*/ 1000 w 1000"/>
                <a:gd name="T7" fmla="*/ 0 h 1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0" h="1000">
                  <a:moveTo>
                    <a:pt x="1000" y="1000"/>
                  </a:moveTo>
                  <a:lnTo>
                    <a:pt x="0" y="1000"/>
                  </a:lnTo>
                  <a:lnTo>
                    <a:pt x="0" y="0"/>
                  </a:lnTo>
                  <a:lnTo>
                    <a:pt x="1000" y="0"/>
                  </a:lnTo>
                </a:path>
              </a:pathLst>
            </a:custGeom>
            <a:noFill/>
            <a:ln w="76200" cmpd="sng">
              <a:solidFill>
                <a:schemeClr val="tx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45099" name="Freeform 11"/>
            <p:cNvSpPr>
              <a:spLocks noChangeArrowheads="1"/>
            </p:cNvSpPr>
            <p:nvPr/>
          </p:nvSpPr>
          <p:spPr bwMode="auto">
            <a:xfrm>
              <a:off x="4944" y="762"/>
              <a:ext cx="165" cy="864"/>
            </a:xfrm>
            <a:custGeom>
              <a:avLst/>
              <a:gdLst>
                <a:gd name="T0" fmla="*/ 0 w 1000"/>
                <a:gd name="T1" fmla="*/ 0 h 1000"/>
                <a:gd name="T2" fmla="*/ 1000 w 1000"/>
                <a:gd name="T3" fmla="*/ 0 h 1000"/>
                <a:gd name="T4" fmla="*/ 1000 w 1000"/>
                <a:gd name="T5" fmla="*/ 1000 h 1000"/>
                <a:gd name="T6" fmla="*/ 0 w 1000"/>
                <a:gd name="T7" fmla="*/ 1000 h 1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0" h="1000">
                  <a:moveTo>
                    <a:pt x="0" y="0"/>
                  </a:moveTo>
                  <a:lnTo>
                    <a:pt x="1000" y="0"/>
                  </a:lnTo>
                  <a:lnTo>
                    <a:pt x="1000" y="1000"/>
                  </a:lnTo>
                  <a:lnTo>
                    <a:pt x="0" y="1000"/>
                  </a:lnTo>
                </a:path>
              </a:pathLst>
            </a:custGeom>
            <a:noFill/>
            <a:ln w="76200" cap="flat" cmpd="sng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4510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838200" y="1443038"/>
            <a:ext cx="7086600" cy="1600200"/>
          </a:xfrm>
        </p:spPr>
        <p:txBody>
          <a:bodyPr anchor="ctr"/>
          <a:lstStyle>
            <a:lvl1pPr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43CA62-B983-4EA1-BD78-0B8AB51A795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6728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6453D9-BB39-44CC-A1B9-BE961AC6817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471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49325" y="1981200"/>
            <a:ext cx="3754438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856163" y="1981200"/>
            <a:ext cx="3754437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2B24A0-B49F-4F92-844D-A15C9D2EB9A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6622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F439A9-F588-4F61-A2C1-C94BCEBEE04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5974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2D736D-4981-43C5-8CB3-D9322230A2D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433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291B27-F816-4EEA-9BE9-47FE713A95C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62512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B034C1-1AA2-4BF6-B4FE-0EA0F1487BC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6552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E922B8-95D3-4EDD-A626-BE332BFD36B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95226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AFC7A1-A743-4DC4-8C35-6114D9510C5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24286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91313" y="96838"/>
            <a:ext cx="1919287" cy="59991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31863" y="96838"/>
            <a:ext cx="5607050" cy="59991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A7326B-C858-411C-A8EA-9C0866FFC42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884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1935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1935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endParaRPr lang="ru-RU" altLang="en-US"/>
          </a:p>
        </p:txBody>
      </p:sp>
      <p:sp>
        <p:nvSpPr>
          <p:cNvPr id="1935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endParaRPr lang="ru-RU" altLang="en-US"/>
          </a:p>
        </p:txBody>
      </p:sp>
      <p:sp>
        <p:nvSpPr>
          <p:cNvPr id="1935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fld id="{2BE40620-567E-4EC7-9EDC-C904E838AE91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193543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3544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94" r:id="rId12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Rectangle 2"/>
          <p:cNvSpPr>
            <a:spLocks noChangeArrowheads="1"/>
          </p:cNvSpPr>
          <p:nvPr/>
        </p:nvSpPr>
        <p:spPr bwMode="auto">
          <a:xfrm>
            <a:off x="0" y="1377950"/>
            <a:ext cx="2133600" cy="101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sz="2400">
              <a:latin typeface="Times New Roman" pitchFamily="18" charset="0"/>
            </a:endParaRPr>
          </a:p>
        </p:txBody>
      </p:sp>
      <p:sp>
        <p:nvSpPr>
          <p:cNvPr id="344067" name="Rectangle 3"/>
          <p:cNvSpPr>
            <a:spLocks noChangeArrowheads="1"/>
          </p:cNvSpPr>
          <p:nvPr/>
        </p:nvSpPr>
        <p:spPr bwMode="auto">
          <a:xfrm>
            <a:off x="1447800" y="1377950"/>
            <a:ext cx="7239000" cy="1016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sz="2400">
              <a:latin typeface="Times New Roman" pitchFamily="18" charset="0"/>
            </a:endParaRPr>
          </a:p>
        </p:txBody>
      </p:sp>
      <p:sp>
        <p:nvSpPr>
          <p:cNvPr id="34406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931863" y="96838"/>
            <a:ext cx="7158037" cy="141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4406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9325" y="1981200"/>
            <a:ext cx="7661275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44070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4615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ru-RU"/>
          </a:p>
        </p:txBody>
      </p:sp>
      <p:sp>
        <p:nvSpPr>
          <p:cNvPr id="344071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ru-RU"/>
          </a:p>
        </p:txBody>
      </p:sp>
      <p:sp>
        <p:nvSpPr>
          <p:cNvPr id="344072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47953E54-2AF5-413A-B104-1E8C1698F0B9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344073" name="Freeform 9"/>
          <p:cNvSpPr>
            <a:spLocks noChangeArrowheads="1"/>
          </p:cNvSpPr>
          <p:nvPr/>
        </p:nvSpPr>
        <p:spPr bwMode="auto">
          <a:xfrm>
            <a:off x="838200" y="561975"/>
            <a:ext cx="152400" cy="1066800"/>
          </a:xfrm>
          <a:custGeom>
            <a:avLst/>
            <a:gdLst>
              <a:gd name="T0" fmla="*/ 1000 w 1000"/>
              <a:gd name="T1" fmla="*/ 1000 h 1000"/>
              <a:gd name="T2" fmla="*/ 0 w 1000"/>
              <a:gd name="T3" fmla="*/ 1000 h 1000"/>
              <a:gd name="T4" fmla="*/ 0 w 1000"/>
              <a:gd name="T5" fmla="*/ 0 h 1000"/>
              <a:gd name="T6" fmla="*/ 1000 w 1000"/>
              <a:gd name="T7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0" h="1000">
                <a:moveTo>
                  <a:pt x="1000" y="1000"/>
                </a:moveTo>
                <a:lnTo>
                  <a:pt x="0" y="1000"/>
                </a:ln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76200" cmpd="sng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44074" name="Freeform 10"/>
          <p:cNvSpPr>
            <a:spLocks noChangeArrowheads="1"/>
          </p:cNvSpPr>
          <p:nvPr/>
        </p:nvSpPr>
        <p:spPr bwMode="auto">
          <a:xfrm>
            <a:off x="8262938" y="269875"/>
            <a:ext cx="152400" cy="1073150"/>
          </a:xfrm>
          <a:custGeom>
            <a:avLst/>
            <a:gdLst>
              <a:gd name="T0" fmla="*/ 0 w 1000"/>
              <a:gd name="T1" fmla="*/ 0 h 1000"/>
              <a:gd name="T2" fmla="*/ 1000 w 1000"/>
              <a:gd name="T3" fmla="*/ 0 h 1000"/>
              <a:gd name="T4" fmla="*/ 1000 w 1000"/>
              <a:gd name="T5" fmla="*/ 1000 h 1000"/>
              <a:gd name="T6" fmla="*/ 0 w 1000"/>
              <a:gd name="T7" fmla="*/ 100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0" h="1000">
                <a:moveTo>
                  <a:pt x="0" y="0"/>
                </a:moveTo>
                <a:lnTo>
                  <a:pt x="1000" y="0"/>
                </a:lnTo>
                <a:lnTo>
                  <a:pt x="1000" y="1000"/>
                </a:lnTo>
                <a:lnTo>
                  <a:pt x="0" y="1000"/>
                </a:lnTo>
              </a:path>
            </a:pathLst>
          </a:custGeom>
          <a:noFill/>
          <a:ln w="762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447675" indent="-44767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889000" indent="-439738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¡"/>
        <a:defRPr sz="2800">
          <a:solidFill>
            <a:schemeClr val="tx1"/>
          </a:solidFill>
          <a:latin typeface="+mn-lt"/>
        </a:defRPr>
      </a:lvl2pPr>
      <a:lvl3pPr marL="1293813" indent="-4032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81163" indent="-385763" algn="l" rtl="0" fontAlgn="base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4pPr>
      <a:lvl5pPr marL="2070100" indent="-3873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27300" indent="-3873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84500" indent="-3873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41700" indent="-3873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98900" indent="-3873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online.zakon.kz/document/?doc_id=31764592" TargetMode="External"/><Relationship Id="rId4" Type="http://schemas.openxmlformats.org/officeDocument/2006/relationships/hyperlink" Target="https://online.zakon.kz/document/?doc_id=31764592#sub_id=190200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online.zakon.kz/document/?doc_id=38224145" TargetMode="External"/><Relationship Id="rId4" Type="http://schemas.openxmlformats.org/officeDocument/2006/relationships/hyperlink" Target="https://online.zakon.kz/document/?doc_id=31764592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online.zakon.kz/document/?doc_id=31764592" TargetMode="External"/><Relationship Id="rId4" Type="http://schemas.openxmlformats.org/officeDocument/2006/relationships/hyperlink" Target="https://online.zakon.kz/document/?doc_id=102667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online.zakon.kz/document/?doc_id=38224145" TargetMode="External"/><Relationship Id="rId5" Type="http://schemas.openxmlformats.org/officeDocument/2006/relationships/hyperlink" Target="https://online.zakon.kz/document/?doc_id=36148637#sub_id=7410300" TargetMode="External"/><Relationship Id="rId4" Type="http://schemas.openxmlformats.org/officeDocument/2006/relationships/hyperlink" Target="https://online.zakon.kz/document/?doc_id=36148637#sub_id=10111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online.zakon.kz/document/?doc_id=31764592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CC66"/>
            </a:gs>
            <a:gs pos="50000">
              <a:srgbClr val="FFCC66">
                <a:gamma/>
                <a:tint val="3922"/>
                <a:invGamma/>
              </a:srgbClr>
            </a:gs>
            <a:gs pos="100000">
              <a:srgbClr val="FFCC66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0825" y="3140968"/>
            <a:ext cx="8424863" cy="431800"/>
          </a:xfrm>
        </p:spPr>
        <p:txBody>
          <a:bodyPr/>
          <a:lstStyle/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ru-RU" sz="3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sz="3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Лекция </a:t>
            </a:r>
            <a:br>
              <a:rPr lang="ru-RU" sz="3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sz="16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ru-RU" sz="16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sz="1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ru-RU" sz="1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sz="1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на тему:</a:t>
            </a:r>
            <a:br>
              <a:rPr lang="ru-RU" sz="1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sz="16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ru-RU" sz="16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sz="1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ru-RU" sz="1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sz="44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«Подписной бонус»</a:t>
            </a:r>
            <a:br>
              <a:rPr lang="ru-RU" sz="44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sz="1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sz="2400" dirty="0" smtClean="0"/>
              <a:t> 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179388" y="77789"/>
            <a:ext cx="8785225" cy="1190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 algn="ctr"/>
            <a:r>
              <a:rPr lang="ru-RU" sz="1400" dirty="0" smtClean="0"/>
              <a:t>Школа бизнеса и предпринимательства</a:t>
            </a:r>
            <a:endParaRPr lang="ru-RU" sz="1400" dirty="0"/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8675688" y="6453188"/>
            <a:ext cx="4683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2000" b="1" dirty="0"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1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CC99"/>
            </a:gs>
            <a:gs pos="50000">
              <a:srgbClr val="FFFFD9"/>
            </a:gs>
            <a:gs pos="100000">
              <a:srgbClr val="FFCC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539750" y="333374"/>
            <a:ext cx="8137525" cy="1118353"/>
          </a:xfrm>
        </p:spPr>
        <p:txBody>
          <a:bodyPr/>
          <a:lstStyle/>
          <a:p>
            <a:pPr algn="ctr"/>
            <a:r>
              <a:rPr lang="ru-RU" sz="3600" b="1" dirty="0" smtClean="0"/>
              <a:t>Вопросы</a:t>
            </a:r>
            <a:endParaRPr lang="ru-RU" sz="3600" b="1" dirty="0"/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8675688" y="6453188"/>
            <a:ext cx="4683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20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2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67544" y="1700808"/>
            <a:ext cx="83529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/>
              <a:t>1 Вопрос: «Плательщики. Виды контрактов на недропользование»</a:t>
            </a:r>
          </a:p>
          <a:p>
            <a:pPr algn="just"/>
            <a:r>
              <a:rPr lang="ru-RU" sz="2400" dirty="0" smtClean="0"/>
              <a:t>2 Вопрос: «Порядок исчисления»</a:t>
            </a:r>
          </a:p>
          <a:p>
            <a:pPr algn="just"/>
            <a:r>
              <a:rPr lang="ru-RU" sz="2400" dirty="0" smtClean="0"/>
              <a:t>3 Вопрос: «Период уплаты»</a:t>
            </a:r>
          </a:p>
          <a:p>
            <a:pPr algn="just"/>
            <a:endParaRPr lang="ru-RU" sz="2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395288" y="333375"/>
            <a:ext cx="8229600" cy="647700"/>
          </a:xfrm>
        </p:spPr>
        <p:txBody>
          <a:bodyPr/>
          <a:lstStyle/>
          <a:p>
            <a:pPr algn="ctr"/>
            <a:r>
              <a:rPr lang="ru-RU" sz="1800" b="1" kern="1200" dirty="0" smtClean="0"/>
              <a:t>Плательщики подписного бонуса. Виды контрактов на недропользование. </a:t>
            </a:r>
            <a:endParaRPr lang="ru-RU" sz="1800" b="1" kern="1200" dirty="0"/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8675688" y="6453188"/>
            <a:ext cx="4683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31640" y="971436"/>
            <a:ext cx="6696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Налоговый кодекс РК: глава 83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87524" y="1574015"/>
            <a:ext cx="8316924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 недра находятся в государственной собственности!!! В Республике Казахстан также принят Кодекс о недрах и недропользовании.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Плательщик – юридические и физические лица, получившее право недропользования:</a:t>
            </a:r>
          </a:p>
          <a:p>
            <a:pPr marL="342900" indent="-342900">
              <a:buAutoNum type="arabicParenR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конкурсной основе (аукцион);</a:t>
            </a:r>
          </a:p>
          <a:p>
            <a:pPr marL="342900" indent="-342900">
              <a:buAutoNum type="arabicParenR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результате прямых переговоров (Кодекс о недрах и недропользовании)</a:t>
            </a:r>
          </a:p>
          <a:p>
            <a:pPr marL="342900" indent="-342900">
              <a:buAutoNum type="arabicParenR"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Контракты на недропользование:</a:t>
            </a:r>
          </a:p>
          <a:p>
            <a:pPr indent="270510" algn="just">
              <a:spcAft>
                <a:spcPts val="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/>
              </a:rPr>
              <a:t>1</a:t>
            </a:r>
            <a:r>
              <a:rPr lang="ru-RU" sz="1600" dirty="0">
                <a:solidFill>
                  <a:srgbClr val="000000"/>
                </a:solidFill>
                <a:latin typeface="Times New Roman"/>
              </a:rPr>
              <a:t>) контракт на разведку;</a:t>
            </a:r>
          </a:p>
          <a:p>
            <a:pPr indent="270510" algn="just">
              <a:spcAft>
                <a:spcPts val="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/>
              </a:rPr>
              <a:t>2) контракт на добычу полезных ископаемых;</a:t>
            </a:r>
          </a:p>
          <a:p>
            <a:pPr indent="270510" algn="just">
              <a:spcAft>
                <a:spcPts val="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/>
              </a:rPr>
              <a:t>3) контракт на совмещенную разведку и добычу;</a:t>
            </a:r>
          </a:p>
          <a:p>
            <a:pPr indent="270510" algn="just">
              <a:spcAft>
                <a:spcPts val="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/>
              </a:rPr>
              <a:t>4) лицензию на геологическое изучение;</a:t>
            </a:r>
          </a:p>
          <a:p>
            <a:pPr indent="270510" algn="just">
              <a:spcAft>
                <a:spcPts val="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/>
              </a:rPr>
              <a:t>5) лицензию на использование пространства недр;</a:t>
            </a:r>
          </a:p>
          <a:p>
            <a:pPr indent="270510" algn="just">
              <a:spcAft>
                <a:spcPts val="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/>
              </a:rPr>
              <a:t>6) лицензию на старательство.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446088" y="116632"/>
            <a:ext cx="8229600" cy="359321"/>
          </a:xfrm>
        </p:spPr>
        <p:txBody>
          <a:bodyPr/>
          <a:lstStyle/>
          <a:p>
            <a:pPr algn="ctr"/>
            <a:r>
              <a:rPr lang="ru-RU" sz="1800" b="1" dirty="0" smtClean="0"/>
              <a:t>Стартовый размер подписного бонуса устанавливается отдельно для каждого контракта на недропользование </a:t>
            </a:r>
            <a:br>
              <a:rPr lang="ru-RU" sz="1800" b="1" dirty="0" smtClean="0"/>
            </a:br>
            <a:r>
              <a:rPr lang="ru-RU" sz="1800" b="1" dirty="0" smtClean="0"/>
              <a:t> </a:t>
            </a:r>
            <a:r>
              <a:rPr lang="ru-RU" sz="1800" b="1" dirty="0"/>
              <a:t/>
            </a:r>
            <a:br>
              <a:rPr lang="ru-RU" sz="1800" b="1" dirty="0"/>
            </a:b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>  </a:t>
            </a:r>
            <a:endParaRPr lang="ru-RU" sz="1800" b="1" dirty="0"/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8675688" y="6453188"/>
            <a:ext cx="4683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5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4806407"/>
              </p:ext>
            </p:extLst>
          </p:nvPr>
        </p:nvGraphicFramePr>
        <p:xfrm>
          <a:off x="361410" y="1052736"/>
          <a:ext cx="8514312" cy="50314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6"/>
                <a:gridCol w="1656184"/>
                <a:gridCol w="3024336"/>
                <a:gridCol w="2177606"/>
              </a:tblGrid>
              <a:tr h="43958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контракта недропользования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полезных ископаемых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Расчетная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формула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061279">
                <a:tc rowSpan="3"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Контракт на разведку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углеводороды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2800 МРП (МРП устанавливается ежегодно Республиканским бюджетом) на дату: опубликования условий конкурса или на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дату подписания протокола прямых переговоров по предоставлению права недропользования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714374">
                <a:tc vMerge="1"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твердых полезных ископаемых (исключение: лицензия на геологическое изучение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недр, контракты на разведку техногенных минеральных образований)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280 МРП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465287">
                <a:tc vMerge="1"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Общераспространенные полезные ископаемый, подземные воды, лечебные грязи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МРП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69712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368838" y="234122"/>
            <a:ext cx="8229600" cy="647700"/>
          </a:xfrm>
        </p:spPr>
        <p:txBody>
          <a:bodyPr/>
          <a:lstStyle/>
          <a:p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>   </a:t>
            </a:r>
            <a:endParaRPr lang="ru-RU" sz="1800" b="1" dirty="0"/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8675688" y="6453188"/>
            <a:ext cx="4683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6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60648"/>
            <a:ext cx="82296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1217464"/>
              </p:ext>
            </p:extLst>
          </p:nvPr>
        </p:nvGraphicFramePr>
        <p:xfrm>
          <a:off x="395532" y="692698"/>
          <a:ext cx="8514312" cy="5493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32"/>
                <a:gridCol w="576064"/>
                <a:gridCol w="864096"/>
                <a:gridCol w="5922020"/>
              </a:tblGrid>
              <a:tr h="1026284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контракта недропользования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полезных ископаемых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Запасы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Расчет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83939">
                <a:tc rowSpan="2"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Контракты: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совмещенную разведку и добычу;</a:t>
                      </a:r>
                    </a:p>
                    <a:p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добычу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углеводороды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утвержденные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 МРП.</a:t>
                      </a:r>
                    </a:p>
                    <a:p>
                      <a:pPr algn="ctr"/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Если участок недр на контрактной территории разделен на блоки и блоков больше, чем 300, то стартовый размер подписного бонуса увеличивается на величину равную (количество блоков минус 300) * 10 МРП 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932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утвержденные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(С × 0,04%) + (</a:t>
                      </a:r>
                      <a:r>
                        <a:rPr lang="ru-RU" sz="10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Сп</a:t>
                      </a:r>
                      <a:r>
                        <a:rPr lang="ru-RU" sz="10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× 0,01%), но не менее 10 000 - кратного размера месячного расчетного показателя,</a:t>
                      </a:r>
                    </a:p>
                    <a:p>
                      <a:pPr algn="ctr"/>
                      <a:r>
                        <a:rPr lang="ru-RU" sz="10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 panose="02020603050405020304" pitchFamily="18" charset="0"/>
                        </a:rPr>
                        <a:t>где:   </a:t>
                      </a:r>
                      <a:r>
                        <a:rPr lang="ru-RU" sz="10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 - стоимость суммарных запасов углеводородов, утвержденных Государственной комиссией по запасам полезных ископаемых Республики Казахстан, по промышленным категориям А, В, C1;</a:t>
                      </a:r>
                    </a:p>
                    <a:p>
                      <a:pPr indent="270510" algn="just" fontAlgn="base">
                        <a:spcAft>
                          <a:spcPts val="0"/>
                        </a:spcAft>
                      </a:pPr>
                      <a:r>
                        <a:rPr lang="ru-RU" sz="10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Сп</a:t>
                      </a:r>
                      <a:r>
                        <a:rPr lang="ru-RU" sz="10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суммарная стоимость предварительно оцененных запасов углеводородов категории С2, утвержденных Государственной комиссией по запасам полезных ископаемых Республики Казахстан и (или) принятых к сведению в заключении указанной комиссии для оперативного подсчета запасов потенциально коммерческого объекта и прогнозных ресурсов категории С3.</a:t>
                      </a:r>
                    </a:p>
                    <a:p>
                      <a:pPr indent="270510" algn="just" fontAlgn="base">
                        <a:spcAft>
                          <a:spcPts val="0"/>
                        </a:spcAft>
                      </a:pPr>
                      <a:r>
                        <a:rPr lang="ru-RU" sz="10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При этом в случае если право недропользования предоставляется на участок недр, территория которого разделена на блоки в соответствии с </a:t>
                      </a:r>
                      <a:r>
                        <a:rPr lang="ru-RU" sz="1000" b="0" i="0" u="sng" dirty="0" smtClean="0">
                          <a:solidFill>
                            <a:srgbClr val="000080"/>
                          </a:solidFill>
                          <a:effectLst/>
                          <a:latin typeface="Times New Roman"/>
                          <a:hlinkClick r:id="rId4" tooltip="Кодекс Республики Казахстан от 27 декабря 2017 года № 125-VI «О недрах и недропользовании» (с изменениями и дополнениями по состоянию на 30.12.2019 г.)"/>
                        </a:rPr>
                        <a:t>законодательством</a:t>
                      </a:r>
                      <a:r>
                        <a:rPr lang="ru-RU" sz="10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Республики Казахстан о недрах и недропользовании, то стартовый размер подписного бонуса увеличивается за каждый блок, следующий за трехсотым блоком, на 10-кратный размер месячного расчетного показателя, установленного законом о республиканском бюджете и действующего на дату опубликования условий конкурса или дату подписания протокола прямых переговоров по предоставлению права недропользования в соответствии с законодательством Республики Казахстан о недрах и недропользовании;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956388">
                <a:tc rowSpan="2">
                  <a:txBody>
                    <a:bodyPr/>
                    <a:lstStyle/>
                    <a:p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296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утвержденные и не утвержденные запасы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неутвержденных – 3 000 МРП</a:t>
                      </a:r>
                    </a:p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утвержденных – по формуле выше</a:t>
                      </a:r>
                    </a:p>
                    <a:p>
                      <a:pPr algn="ctr"/>
                      <a:r>
                        <a:rPr lang="ru-RU" sz="10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При этом общая сумма стартового размера подписного бонуса не должна быть менее 10 000-кратного размера месячного расчетного показателя, установленного законом о республиканском бюджете и действующего на дату опубликования условий конкурса или дату подписания протокола прямых переговоров по предоставлению права недропользования в соответствии с </a:t>
                      </a:r>
                      <a:r>
                        <a:rPr lang="ru-RU" sz="1000" b="0" i="0" u="sng" dirty="0" smtClean="0">
                          <a:solidFill>
                            <a:srgbClr val="000080"/>
                          </a:solidFill>
                          <a:effectLst/>
                          <a:latin typeface="Times New Roman"/>
                          <a:hlinkClick r:id="rId5" tooltip="Кодекс Республики Казахстан от 27 декабря 2017 года № 125-VI «О недрах и недропользовании» (с изменениями и дополнениями по состоянию на 30.12.2019 г.)"/>
                        </a:rPr>
                        <a:t>законодательством</a:t>
                      </a:r>
                      <a:r>
                        <a:rPr lang="ru-RU" sz="10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Республики Казахстан о недрах и недропользовании;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211072">
                <a:tc>
                  <a:txBody>
                    <a:bodyPr/>
                    <a:lstStyle/>
                    <a:p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69438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395288" y="333375"/>
            <a:ext cx="8229600" cy="647700"/>
          </a:xfrm>
        </p:spPr>
        <p:txBody>
          <a:bodyPr/>
          <a:lstStyle/>
          <a:p>
            <a:pPr algn="ctr"/>
            <a:r>
              <a:rPr lang="ru-RU" sz="1800" b="1" dirty="0" smtClean="0"/>
              <a:t/>
            </a:r>
            <a:br>
              <a:rPr lang="ru-RU" sz="1800" b="1" dirty="0" smtClean="0"/>
            </a:br>
            <a:endParaRPr lang="ru-RU" sz="1800" b="1" dirty="0"/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8675688" y="6453188"/>
            <a:ext cx="4683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5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8640"/>
            <a:ext cx="8229600" cy="43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5766041"/>
              </p:ext>
            </p:extLst>
          </p:nvPr>
        </p:nvGraphicFramePr>
        <p:xfrm>
          <a:off x="400038" y="692696"/>
          <a:ext cx="8514312" cy="5265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32"/>
                <a:gridCol w="576064"/>
                <a:gridCol w="864096"/>
                <a:gridCol w="5922020"/>
              </a:tblGrid>
              <a:tr h="1026284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контракта недропользования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полезных ископаемых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Запасы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Расчет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69860">
                <a:tc rowSpan="3"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Контракты: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совмещенную разведку и добычу;</a:t>
                      </a:r>
                    </a:p>
                    <a:p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добычу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Минерального сырья (за исключением техногенных минеральных образований)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утвержденные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  МРП.</a:t>
                      </a:r>
                    </a:p>
                  </a:txBody>
                  <a:tcPr/>
                </a:tc>
              </a:tr>
              <a:tr h="21496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утвержденные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270510" algn="just" fontAlgn="base">
                        <a:spcAft>
                          <a:spcPts val="0"/>
                        </a:spcAft>
                      </a:pPr>
                      <a:r>
                        <a:rPr lang="ru-RU" sz="10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(С × 0,01%) + (</a:t>
                      </a:r>
                      <a:r>
                        <a:rPr lang="ru-RU" sz="10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Сп</a:t>
                      </a:r>
                      <a:r>
                        <a:rPr lang="ru-RU" sz="10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× 0,005%), но не менее 500-кратного размера месячного расчетного показателя, установленного законом о республиканском бюджете и действующего на дату опубликования условий конкурса или дату подписания протокола прямых переговоров по предоставлению права недропользования в соответствии с </a:t>
                      </a:r>
                      <a:r>
                        <a:rPr lang="ru-RU" sz="1000" b="0" i="0" u="sng" dirty="0" smtClean="0">
                          <a:solidFill>
                            <a:srgbClr val="000080"/>
                          </a:solidFill>
                          <a:effectLst/>
                          <a:latin typeface="Times New Roman"/>
                          <a:hlinkClick r:id="rId4"/>
                        </a:rPr>
                        <a:t>законодательством</a:t>
                      </a:r>
                      <a:r>
                        <a:rPr lang="ru-RU" sz="10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Республики Казахстан о недрах и недропользовании, где:</a:t>
                      </a:r>
                    </a:p>
                    <a:p>
                      <a:pPr indent="270510" algn="just" fontAlgn="base">
                        <a:spcAft>
                          <a:spcPts val="0"/>
                        </a:spcAft>
                      </a:pPr>
                      <a:r>
                        <a:rPr lang="ru-RU" sz="10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 - стоимость суммарных запасов минерального сырья по промышленным категориям А, В, C1, утвержденных </a:t>
                      </a:r>
                      <a:r>
                        <a:rPr lang="ru-RU" sz="1000" b="0" i="0" u="sng" dirty="0" smtClean="0">
                          <a:solidFill>
                            <a:srgbClr val="000080"/>
                          </a:solidFill>
                          <a:effectLst/>
                          <a:latin typeface="Times New Roman"/>
                          <a:hlinkClick r:id="rId5" tooltip="Приказ Министра по инвестициям и развитию Республики Казахстан от 15 мая 2018 года № 330 «Об утверждении Положения о государственной комиссии по запасам полезных ископаемых Республики Казахстан»"/>
                        </a:rPr>
                        <a:t>Государственной комиссией</a:t>
                      </a:r>
                      <a:r>
                        <a:rPr lang="ru-RU" sz="10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по запасам полезных ископаемых Республики Казахстан;</a:t>
                      </a:r>
                    </a:p>
                    <a:p>
                      <a:pPr indent="270510" algn="just" fontAlgn="base">
                        <a:spcAft>
                          <a:spcPts val="0"/>
                        </a:spcAft>
                      </a:pPr>
                      <a:r>
                        <a:rPr lang="ru-RU" sz="10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Сп</a:t>
                      </a:r>
                      <a:r>
                        <a:rPr lang="ru-RU" sz="10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суммарная стоимость предварительно оцененных запасов минерального сырья категории С2, утвержденных Государственной комиссией по запасам полезных ископаемых Республики Казахстан и (или) принятых к сведению в заключении указанной комиссии для оперативного подсчета запасов потенциально коммерческого объекта и прогнозных ресурсов;</a:t>
                      </a:r>
                    </a:p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5407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утвержденные и не утвержденные запасы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неутвержденных – 3 000 МРП</a:t>
                      </a:r>
                    </a:p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утвержденных – по формуле выше</a:t>
                      </a:r>
                    </a:p>
                    <a:p>
                      <a:pPr algn="ctr"/>
                      <a:r>
                        <a:rPr lang="ru-RU" sz="10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При этом общая сумма стартового размера подписного бонуса не должна быть менее 10 000-кратного размера месячного расчетного показателя, установленного законом о республиканском бюджете и действующего на дату опубликования условий конкурса или дату подписания протокола прямых переговоров по предоставлению права недропользования в соответствии с </a:t>
                      </a:r>
                      <a:r>
                        <a:rPr lang="ru-RU" sz="1000" b="0" i="0" u="sng" dirty="0" smtClean="0">
                          <a:solidFill>
                            <a:srgbClr val="000080"/>
                          </a:solidFill>
                          <a:effectLst/>
                          <a:latin typeface="Times New Roman"/>
                          <a:hlinkClick r:id="rId4" tooltip="Кодекс Республики Казахстан от 27 декабря 2017 года № 125-VI «О недрах и недропользовании» (с изменениями и дополнениями по состоянию на 30.12.2019 г.)"/>
                        </a:rPr>
                        <a:t>законодательством</a:t>
                      </a:r>
                      <a:r>
                        <a:rPr lang="ru-RU" sz="10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Республики Казахстан о недрах и недропользовании;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725568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395288" y="333375"/>
            <a:ext cx="8229600" cy="647700"/>
          </a:xfrm>
        </p:spPr>
        <p:txBody>
          <a:bodyPr/>
          <a:lstStyle/>
          <a:p>
            <a:pPr algn="ctr"/>
            <a:r>
              <a:rPr lang="ru-RU" sz="1800" b="1" dirty="0" smtClean="0"/>
              <a:t/>
            </a:r>
            <a:br>
              <a:rPr lang="ru-RU" sz="1800" b="1" dirty="0" smtClean="0"/>
            </a:br>
            <a:endParaRPr lang="ru-RU" sz="1800" b="1" dirty="0"/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8675688" y="6453188"/>
            <a:ext cx="4683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5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8640"/>
            <a:ext cx="8229600" cy="43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9867963"/>
              </p:ext>
            </p:extLst>
          </p:nvPr>
        </p:nvGraphicFramePr>
        <p:xfrm>
          <a:off x="400038" y="692696"/>
          <a:ext cx="8514312" cy="4575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32"/>
                <a:gridCol w="1075614"/>
                <a:gridCol w="792088"/>
                <a:gridCol w="5494478"/>
              </a:tblGrid>
              <a:tr h="472232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контракта недропользования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полезных ископаемых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Запасы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Расчет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49475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Контракты: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совмещенную разведку и добычу;</a:t>
                      </a:r>
                    </a:p>
                    <a:p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добычу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Общераспространенные полезные ископаемый, подземные воды, лечебные грязи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(С × 0,01%), но не менее 120-кратного размера месячного расчетного показателя, установленного законом о республиканском бюджете и действующего на дату опубликования условий конкурса или дату подписания протокола прямых переговоров по предоставлению права недропользования в соответствии с законодательством Республики Казахстан о недрах и недропользовании;</a:t>
                      </a:r>
                      <a:endParaRPr lang="ru-RU" sz="10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99613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Контракты:  на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переработку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Техногенных минеральных образований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(C1 × 0,01%), но не менее 300-кратного размера месячного расчетного показателя, установленного законом о республиканском бюджете и действующего на дату опубликования условий конкурса или дату подписания протокола прямых переговоров по предоставлению права недропользования в соответствии с законодательством Республики Казахстан о недрах и недропользовании;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52048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Контракты: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разведку недр для сброса сточных вод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400-кратный размер </a:t>
                      </a:r>
                      <a:r>
                        <a:rPr lang="ru-RU" sz="1000" b="0" i="0" u="sng" dirty="0" smtClean="0">
                          <a:solidFill>
                            <a:srgbClr val="000080"/>
                          </a:solidFill>
                          <a:effectLst/>
                          <a:latin typeface="Times New Roman"/>
                          <a:hlinkClick r:id="rId4" tooltip="МЗП, МРП, прожиточный минимум 2020 года (архив 1995 - 2020 годов)"/>
                        </a:rPr>
                        <a:t>месячного расчетного показателя</a:t>
                      </a:r>
                      <a:r>
                        <a:rPr lang="ru-RU" sz="10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 установленного законом о республиканском бюджете и действующего на дату опубликования условий конкурса или дату подписания протокола прямых переговоров по предоставлению права недропользования в соответствии с </a:t>
                      </a:r>
                      <a:r>
                        <a:rPr lang="ru-RU" sz="1000" b="0" i="0" u="sng" dirty="0" smtClean="0">
                          <a:solidFill>
                            <a:srgbClr val="000080"/>
                          </a:solidFill>
                          <a:effectLst/>
                          <a:latin typeface="Times New Roman"/>
                          <a:hlinkClick r:id="rId5" tooltip="Кодекс Республики Казахстан от 27 декабря 2017 года № 125-VI «О недрах и недропользовании» (с изменениями и дополнениями по состоянию на 30.12.2019 г.)"/>
                        </a:rPr>
                        <a:t>законодательством</a:t>
                      </a:r>
                      <a:r>
                        <a:rPr lang="ru-RU" sz="10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Республики Казахстан о недрах и недропользовании.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263056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Контракт на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использование пространства недр для строительства  подземных сооружений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400-кратный размер </a:t>
                      </a:r>
                      <a:r>
                        <a:rPr lang="ru-RU" sz="1000" b="0" i="0" u="sng" dirty="0" smtClean="0">
                          <a:solidFill>
                            <a:srgbClr val="000080"/>
                          </a:solidFill>
                          <a:effectLst/>
                          <a:latin typeface="Times New Roman"/>
                          <a:hlinkClick r:id="rId4" tooltip="МЗП, МРП, прожиточный минимум 2020 года (архив 1995 - 2020 годов)"/>
                        </a:rPr>
                        <a:t>месячного расчетного показателя</a:t>
                      </a:r>
                      <a:r>
                        <a:rPr lang="ru-RU" sz="10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 установленного законом о республиканском бюджете и действующего на дату опубликования условий конкурса или дату подписания протокола прямых переговоров по предоставлению права недропользования в соответствии с </a:t>
                      </a:r>
                      <a:r>
                        <a:rPr lang="ru-RU" sz="1000" b="0" i="0" u="sng" dirty="0" smtClean="0">
                          <a:solidFill>
                            <a:srgbClr val="000080"/>
                          </a:solidFill>
                          <a:effectLst/>
                          <a:latin typeface="Times New Roman"/>
                          <a:hlinkClick r:id="rId5" tooltip="Кодекс Республики Казахстан от 27 декабря 2017 года № 125-VI «О недрах и недропользовании» (с изменениями и дополнениями по состоянию на 30.12.2019 г.)"/>
                        </a:rPr>
                        <a:t>законодательством</a:t>
                      </a:r>
                      <a:r>
                        <a:rPr lang="ru-RU" sz="10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Республики Казахстан о недрах и недропользовании.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36692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395288" y="333375"/>
            <a:ext cx="8229600" cy="647700"/>
          </a:xfrm>
        </p:spPr>
        <p:txBody>
          <a:bodyPr/>
          <a:lstStyle/>
          <a:p>
            <a:pPr algn="ctr"/>
            <a:r>
              <a:rPr lang="ru-RU" sz="1800" b="1" dirty="0" smtClean="0"/>
              <a:t/>
            </a:r>
            <a:br>
              <a:rPr lang="ru-RU" sz="1800" b="1" dirty="0" smtClean="0"/>
            </a:br>
            <a:endParaRPr lang="ru-RU" sz="1800" b="1" dirty="0"/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8675688" y="6453188"/>
            <a:ext cx="4683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5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8462292"/>
              </p:ext>
            </p:extLst>
          </p:nvPr>
        </p:nvGraphicFramePr>
        <p:xfrm>
          <a:off x="422472" y="490903"/>
          <a:ext cx="8514312" cy="4952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32"/>
                <a:gridCol w="7362180"/>
              </a:tblGrid>
              <a:tr h="472232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полезного ископаемого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Расчет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49475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Углеводороды, за исключением сырого газа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Исходя из среднеарифметического значения котировок цены углеводородов в иностранной </a:t>
                      </a:r>
                      <a:r>
                        <a:rPr lang="ru-RU" sz="1000" b="1" i="0" u="sng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валюте </a:t>
                      </a:r>
                      <a:r>
                        <a:rPr lang="ru-RU" sz="1000" b="1" i="0" u="sng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000" b="1" i="0" u="sng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 день, предшествующий дню опубликования условий конкурса</a:t>
                      </a:r>
                      <a:r>
                        <a:rPr lang="ru-RU" sz="10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или дню подписания протокола прямых переговоров по предоставлению права недропользования в соответствии с законодательством Республики Казахстан о недрах и недропользовании, с применением </a:t>
                      </a:r>
                      <a:r>
                        <a:rPr lang="ru-RU" sz="1000" b="0" i="0" u="sng" dirty="0" smtClean="0">
                          <a:solidFill>
                            <a:srgbClr val="000080"/>
                          </a:solidFill>
                          <a:effectLst/>
                          <a:latin typeface="Times New Roman"/>
                          <a:hlinkClick r:id="rId4" tooltip="Кодекс Республики Казахстан от 25 декабря 2017 года № 120-VI «О налогах и других обязательных платежах в бюджет (Налоговый кодекс)» (с изменениями и дополнениями по состоянию на 10.01.2020 г.)"/>
                        </a:rPr>
                        <a:t>рыночного курса обмена валюты</a:t>
                      </a:r>
                      <a:r>
                        <a:rPr lang="ru-RU" sz="10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 определенного </a:t>
                      </a:r>
                      <a:r>
                        <a:rPr lang="ru-RU" sz="1000" b="1" i="0" u="sng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последний рабочий день, предшествующий дате уплаты подписного бонуса. </a:t>
                      </a:r>
                      <a:r>
                        <a:rPr lang="ru-RU" sz="10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При этом для определения стоимости запасов углеводородов, утвержденных уполномоченным для этих целей государственным органом Республики Казахстан, используется среднеарифметическое значение котировок </a:t>
                      </a:r>
                      <a:r>
                        <a:rPr lang="ru-RU" sz="1000" b="1" i="0" u="sng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цены стандартного сорта нефти, указанного в </a:t>
                      </a:r>
                      <a:r>
                        <a:rPr lang="ru-RU" sz="1000" b="1" i="0" u="sng" dirty="0" smtClean="0">
                          <a:solidFill>
                            <a:srgbClr val="000080"/>
                          </a:solidFill>
                          <a:effectLst/>
                          <a:latin typeface="Times New Roman"/>
                          <a:hlinkClick r:id="rId5" tooltip="Кодекс Республики Казахстан от 25 декабря 2017 года № 120-VI «О налогах и других обязательных платежах в бюджет (Налоговый кодекс)» (с изменениями и дополнениями по состоянию на 10.01.2020 г.)"/>
                        </a:rPr>
                        <a:t>пункте 3 статьи 741</a:t>
                      </a:r>
                      <a:r>
                        <a:rPr lang="ru-RU" sz="1000" b="1" i="0" u="sng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настоящего Кодекса, значение которых на указанную дату является максимальным;</a:t>
                      </a:r>
                      <a:endParaRPr lang="ru-RU" sz="1000" b="1" u="sng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969656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Сырой газ (контракт предусматривает минимальный объем поставки сырого газа на внутреннем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рынке по цене, определяемой Правительством Республики Казахстан)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270510" algn="just" fontAlgn="base">
                        <a:spcAft>
                          <a:spcPts val="0"/>
                        </a:spcAft>
                      </a:pPr>
                      <a:r>
                        <a:rPr lang="ru-RU" sz="10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 = V1 × Ц1 + V2 × Ц2, где:</a:t>
                      </a:r>
                    </a:p>
                    <a:p>
                      <a:pPr indent="270510" algn="just" fontAlgn="base">
                        <a:spcAft>
                          <a:spcPts val="0"/>
                        </a:spcAft>
                      </a:pPr>
                      <a:r>
                        <a:rPr lang="ru-RU" sz="10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V1 - объем запасов сырого газа по промышленным категориям А, В, C1, утвержденных </a:t>
                      </a:r>
                      <a:r>
                        <a:rPr lang="ru-RU" sz="1000" b="0" i="0" u="sng" dirty="0" smtClean="0">
                          <a:solidFill>
                            <a:srgbClr val="000080"/>
                          </a:solidFill>
                          <a:effectLst/>
                          <a:latin typeface="Times New Roman"/>
                          <a:hlinkClick r:id="rId6" tooltip="Приказ Министра по инвестициям и развитию Республики Казахстан от 15 мая 2018 года № 330 «Об утверждении Положения о государственной комиссии по запасам полезных ископаемых Республики Казахстан»"/>
                        </a:rPr>
                        <a:t>Государственной комиссией</a:t>
                      </a:r>
                      <a:r>
                        <a:rPr lang="ru-RU" sz="10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по запасам полезных ископаемых Республики Казахстан</a:t>
                      </a:r>
                      <a:r>
                        <a:rPr lang="ru-RU" sz="1100" b="1" i="0" u="sng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 подлежащих реализации на внутреннем рынке Республики Казахстан;</a:t>
                      </a:r>
                    </a:p>
                    <a:p>
                      <a:pPr indent="270510" algn="just" fontAlgn="base">
                        <a:spcAft>
                          <a:spcPts val="0"/>
                        </a:spcAft>
                      </a:pPr>
                      <a:r>
                        <a:rPr lang="ru-RU" sz="10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V2 - объем запасов сырого газа по промышленным категориям А, В, C1, за исключением V1, утвержденных Государственной комиссией по запасам полезных ископаемых Республики Казахстан;</a:t>
                      </a:r>
                    </a:p>
                    <a:p>
                      <a:pPr indent="270510" algn="just" fontAlgn="base">
                        <a:spcAft>
                          <a:spcPts val="0"/>
                        </a:spcAft>
                      </a:pPr>
                      <a:r>
                        <a:rPr lang="ru-RU" sz="10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Ц1 - цена, определяемая Правительством Республики Казахстан;</a:t>
                      </a:r>
                    </a:p>
                    <a:p>
                      <a:pPr indent="270510" algn="just" fontAlgn="base">
                        <a:spcAft>
                          <a:spcPts val="0"/>
                        </a:spcAft>
                      </a:pPr>
                      <a:r>
                        <a:rPr lang="ru-RU" sz="10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Ц2 - среднеарифметическое значение котировок цены сырого газа, определяемое в соответствии с подпунктом 1) настоящего пункта;</a:t>
                      </a:r>
                    </a:p>
                    <a:p>
                      <a:pPr indent="270510" algn="just" fontAlgn="base">
                        <a:spcAft>
                          <a:spcPts val="0"/>
                        </a:spcAft>
                      </a:pPr>
                      <a:r>
                        <a:rPr lang="ru-RU" sz="10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СП = V1 × Ц1 + V2 × Ц2, где:</a:t>
                      </a:r>
                    </a:p>
                    <a:p>
                      <a:pPr indent="270510" algn="just" fontAlgn="base">
                        <a:spcAft>
                          <a:spcPts val="0"/>
                        </a:spcAft>
                      </a:pPr>
                      <a:r>
                        <a:rPr lang="ru-RU" sz="10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V1 - объем запасов сырого газа категории С2, утвержденных Государственной комиссией по запасам полезных ископаемых Республики Казахстан и (или) принятых к сведению в заключении указанной комиссии для оперативного подсчета запасов потенциально коммерческого объекта и прогнозных ресурсов категории С3, </a:t>
                      </a:r>
                      <a:r>
                        <a:rPr lang="ru-RU" sz="1000" b="1" i="0" u="sng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подлежащих реализации на внутреннем рынке Республики Казахстан;</a:t>
                      </a:r>
                    </a:p>
                    <a:p>
                      <a:pPr indent="270510" algn="just" fontAlgn="base">
                        <a:spcAft>
                          <a:spcPts val="0"/>
                        </a:spcAft>
                      </a:pPr>
                      <a:r>
                        <a:rPr lang="ru-RU" sz="10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V2 - объем запасов сырого газа категории С2, утвержденных Государственной комиссией по запасам полезных ископаемых Республики Казахстан и (или) принятых к сведению в заключении указанной комиссии для оперативного подсчета запасов потенциально коммерческого объекта и прогнозных ресурсов категории С3, за исключением VI;</a:t>
                      </a:r>
                    </a:p>
                    <a:p>
                      <a:pPr indent="270510" algn="just" fontAlgn="base">
                        <a:spcAft>
                          <a:spcPts val="0"/>
                        </a:spcAft>
                      </a:pPr>
                      <a:r>
                        <a:rPr lang="ru-RU" sz="10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Ц1 - цена, определяемая Правительством Республики Казахстан;</a:t>
                      </a:r>
                    </a:p>
                    <a:p>
                      <a:pPr indent="270510" algn="just" fontAlgn="base">
                        <a:spcAft>
                          <a:spcPts val="0"/>
                        </a:spcAft>
                      </a:pPr>
                      <a:r>
                        <a:rPr lang="ru-RU" sz="10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Ц2 - среднеарифметическое значение котировок цены сырого газа, определяемое в соответствии с подпунктом 1) настоящего пункта;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83568" y="120665"/>
            <a:ext cx="7992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стоимости запасов месторождения полезных ископаемых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0701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8675688" y="6453188"/>
            <a:ext cx="4683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67744" y="303287"/>
            <a:ext cx="4320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подписного бонуса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3059832" y="703397"/>
            <a:ext cx="990721" cy="6373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4860032" y="726454"/>
            <a:ext cx="792088" cy="62153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99592" y="1347985"/>
            <a:ext cx="33123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Стартовый – устанавливается конкурсной комиссией до проведения конкурса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4572000" y="1340768"/>
            <a:ext cx="35283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Окончательный – устанавливается конкурсной комиссией по результатам проведенного конкурса 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323528" y="2996952"/>
            <a:ext cx="85863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62000" indent="-508000" algn="just">
              <a:spcAft>
                <a:spcPts val="0"/>
              </a:spcAft>
            </a:pPr>
            <a:r>
              <a:rPr 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Сроки </a:t>
            </a: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уплаты подписного бонуса</a:t>
            </a:r>
            <a:endParaRPr lang="ru-RU" sz="1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70510" algn="just">
              <a:spcAft>
                <a:spcPts val="0"/>
              </a:spcAft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Если иное не установлено настоящей статьей, подписной бонус уплачивается в бюджет по месту нахождения налогоплательщика не позднее </a:t>
            </a: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двадцати рабочих дней с даты объявления налогоплательщика победителем конкурса или даты подписания протокола прямых переговоров по предоставлению права недропользования в соответствии с </a:t>
            </a:r>
            <a:r>
              <a:rPr lang="ru-RU" sz="1200" b="1" u="sng" dirty="0">
                <a:solidFill>
                  <a:srgbClr val="00008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 tooltip="Кодекс Республики Казахстан от 27 декабря 2017 года № 125-VI «О недрах и недропользовании» (с изменениями и дополнениями по состоянию на 30.12.2019 г.)"/>
              </a:rPr>
              <a:t>законодательством</a:t>
            </a: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Республики Казахстан о недрах и недропользовании.</a:t>
            </a:r>
          </a:p>
          <a:p>
            <a:pPr indent="270510" algn="just">
              <a:spcAft>
                <a:spcPts val="0"/>
              </a:spcAft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Подписной бонус по лицензиям на геологическое изучение, разведку или добычу твердых полезных ископаемых, старательство и использование пространства недр уплачивается в бюджет по месту нахождения налогоплательщика </a:t>
            </a: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позднее десяти рабочих дней со дня выдачи такой лицензии</a:t>
            </a:r>
            <a:r>
              <a:rPr 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53733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8675688" y="6453188"/>
            <a:ext cx="4683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5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55576" y="548680"/>
            <a:ext cx="7776864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для самостоятельного изучения: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Промышленные категории полезных ископаемых.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Отличие контракта на недропользование от лицензии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 Что такое экологическая безопасность при недропользовании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4) Доступность информации в сфере недропользования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5) Полезные ископаемые и их классификации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6) Месторождения и их классификации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7) Что такое участок недр как объект права недропользования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8) Виды операций по недропользованию 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11310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рай">
  <a:themeElements>
    <a:clrScheme name="Край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Край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рай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Идея">
  <a:themeElements>
    <a:clrScheme name="Идея 8">
      <a:dk1>
        <a:srgbClr val="292929"/>
      </a:dk1>
      <a:lt1>
        <a:srgbClr val="FFFFFF"/>
      </a:lt1>
      <a:dk2>
        <a:srgbClr val="000000"/>
      </a:dk2>
      <a:lt2>
        <a:srgbClr val="808080"/>
      </a:lt2>
      <a:accent1>
        <a:srgbClr val="CC9900"/>
      </a:accent1>
      <a:accent2>
        <a:srgbClr val="CCCC99"/>
      </a:accent2>
      <a:accent3>
        <a:srgbClr val="FFFFFF"/>
      </a:accent3>
      <a:accent4>
        <a:srgbClr val="212121"/>
      </a:accent4>
      <a:accent5>
        <a:srgbClr val="E2CAAA"/>
      </a:accent5>
      <a:accent6>
        <a:srgbClr val="B9B98A"/>
      </a:accent6>
      <a:hlink>
        <a:srgbClr val="999933"/>
      </a:hlink>
      <a:folHlink>
        <a:srgbClr val="B2B2B2"/>
      </a:folHlink>
    </a:clrScheme>
    <a:fontScheme name="Идея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Идея 1">
        <a:dk1>
          <a:srgbClr val="080808"/>
        </a:dk1>
        <a:lt1>
          <a:srgbClr val="F8F8F8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ADAAAA"/>
        </a:accent3>
        <a:accent4>
          <a:srgbClr val="D4D4D4"/>
        </a:accent4>
        <a:accent5>
          <a:srgbClr val="FFCAAA"/>
        </a:accent5>
        <a:accent6>
          <a:srgbClr val="B92D00"/>
        </a:accent6>
        <a:hlink>
          <a:srgbClr val="CC6600"/>
        </a:hlink>
        <a:folHlink>
          <a:srgbClr val="B2B28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Идея 2">
        <a:dk1>
          <a:srgbClr val="333333"/>
        </a:dk1>
        <a:lt1>
          <a:srgbClr val="F8F8F8"/>
        </a:lt1>
        <a:dk2>
          <a:srgbClr val="800000"/>
        </a:dk2>
        <a:lt2>
          <a:srgbClr val="FFFFFF"/>
        </a:lt2>
        <a:accent1>
          <a:srgbClr val="CC9900"/>
        </a:accent1>
        <a:accent2>
          <a:srgbClr val="666666"/>
        </a:accent2>
        <a:accent3>
          <a:srgbClr val="C0AAAA"/>
        </a:accent3>
        <a:accent4>
          <a:srgbClr val="D4D4D4"/>
        </a:accent4>
        <a:accent5>
          <a:srgbClr val="E2CAAA"/>
        </a:accent5>
        <a:accent6>
          <a:srgbClr val="5C5C5C"/>
        </a:accent6>
        <a:hlink>
          <a:srgbClr val="CC6600"/>
        </a:hlink>
        <a:folHlink>
          <a:srgbClr val="95A58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Идея 3">
        <a:dk1>
          <a:srgbClr val="5F5F5F"/>
        </a:dk1>
        <a:lt1>
          <a:srgbClr val="A4BEE0"/>
        </a:lt1>
        <a:dk2>
          <a:srgbClr val="013253"/>
        </a:dk2>
        <a:lt2>
          <a:srgbClr val="FFFFFF"/>
        </a:lt2>
        <a:accent1>
          <a:srgbClr val="588480"/>
        </a:accent1>
        <a:accent2>
          <a:srgbClr val="6600FF"/>
        </a:accent2>
        <a:accent3>
          <a:srgbClr val="AAADB3"/>
        </a:accent3>
        <a:accent4>
          <a:srgbClr val="8BA2BF"/>
        </a:accent4>
        <a:accent5>
          <a:srgbClr val="B4C2C0"/>
        </a:accent5>
        <a:accent6>
          <a:srgbClr val="5C00E7"/>
        </a:accent6>
        <a:hlink>
          <a:srgbClr val="CCCC00"/>
        </a:hlink>
        <a:folHlink>
          <a:srgbClr val="5F5F5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Идея 4">
        <a:dk1>
          <a:srgbClr val="003300"/>
        </a:dk1>
        <a:lt1>
          <a:srgbClr val="F8F8F8"/>
        </a:lt1>
        <a:dk2>
          <a:srgbClr val="3D4A1C"/>
        </a:dk2>
        <a:lt2>
          <a:srgbClr val="FFFFFF"/>
        </a:lt2>
        <a:accent1>
          <a:srgbClr val="99CC00"/>
        </a:accent1>
        <a:accent2>
          <a:srgbClr val="669900"/>
        </a:accent2>
        <a:accent3>
          <a:srgbClr val="AFB1AB"/>
        </a:accent3>
        <a:accent4>
          <a:srgbClr val="D4D4D4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B2B28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Идея 5">
        <a:dk1>
          <a:srgbClr val="333333"/>
        </a:dk1>
        <a:lt1>
          <a:srgbClr val="F8F8F8"/>
        </a:lt1>
        <a:dk2>
          <a:srgbClr val="005D8C"/>
        </a:dk2>
        <a:lt2>
          <a:srgbClr val="FFFFFF"/>
        </a:lt2>
        <a:accent1>
          <a:srgbClr val="00CC99"/>
        </a:accent1>
        <a:accent2>
          <a:srgbClr val="0099CC"/>
        </a:accent2>
        <a:accent3>
          <a:srgbClr val="AAB6C5"/>
        </a:accent3>
        <a:accent4>
          <a:srgbClr val="D4D4D4"/>
        </a:accent4>
        <a:accent5>
          <a:srgbClr val="AAE2CA"/>
        </a:accent5>
        <a:accent6>
          <a:srgbClr val="008AB9"/>
        </a:accent6>
        <a:hlink>
          <a:srgbClr val="FFCC00"/>
        </a:hlink>
        <a:folHlink>
          <a:srgbClr val="D8D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Идея 6">
        <a:dk1>
          <a:srgbClr val="000000"/>
        </a:dk1>
        <a:lt1>
          <a:srgbClr val="ECAE00"/>
        </a:lt1>
        <a:dk2>
          <a:srgbClr val="FFFFFF"/>
        </a:dk2>
        <a:lt2>
          <a:srgbClr val="333333"/>
        </a:lt2>
        <a:accent1>
          <a:srgbClr val="CC6600"/>
        </a:accent1>
        <a:accent2>
          <a:srgbClr val="BA6D10"/>
        </a:accent2>
        <a:accent3>
          <a:srgbClr val="F4D3AA"/>
        </a:accent3>
        <a:accent4>
          <a:srgbClr val="000000"/>
        </a:accent4>
        <a:accent5>
          <a:srgbClr val="E2B8AA"/>
        </a:accent5>
        <a:accent6>
          <a:srgbClr val="A8620D"/>
        </a:accent6>
        <a:hlink>
          <a:srgbClr val="666633"/>
        </a:hlink>
        <a:folHlink>
          <a:srgbClr val="8D996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Идея 7">
        <a:dk1>
          <a:srgbClr val="000000"/>
        </a:dk1>
        <a:lt1>
          <a:srgbClr val="FFFFFF"/>
        </a:lt1>
        <a:dk2>
          <a:srgbClr val="372221"/>
        </a:dk2>
        <a:lt2>
          <a:srgbClr val="808080"/>
        </a:lt2>
        <a:accent1>
          <a:srgbClr val="009999"/>
        </a:accent1>
        <a:accent2>
          <a:srgbClr val="9AAC98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8B9B89"/>
        </a:accent6>
        <a:hlink>
          <a:srgbClr val="666699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Идея 8">
        <a:dk1>
          <a:srgbClr val="292929"/>
        </a:dk1>
        <a:lt1>
          <a:srgbClr val="FFFFFF"/>
        </a:lt1>
        <a:dk2>
          <a:srgbClr val="000000"/>
        </a:dk2>
        <a:lt2>
          <a:srgbClr val="808080"/>
        </a:lt2>
        <a:accent1>
          <a:srgbClr val="CC9900"/>
        </a:accent1>
        <a:accent2>
          <a:srgbClr val="CCCC99"/>
        </a:accent2>
        <a:accent3>
          <a:srgbClr val="FFFFFF"/>
        </a:accent3>
        <a:accent4>
          <a:srgbClr val="212121"/>
        </a:accent4>
        <a:accent5>
          <a:srgbClr val="E2CAAA"/>
        </a:accent5>
        <a:accent6>
          <a:srgbClr val="B9B98A"/>
        </a:accent6>
        <a:hlink>
          <a:srgbClr val="9999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Level</Template>
  <TotalTime>3273</TotalTime>
  <Words>812</Words>
  <Application>Microsoft Office PowerPoint</Application>
  <PresentationFormat>Экран (4:3)</PresentationFormat>
  <Paragraphs>140</Paragraphs>
  <Slides>10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Край</vt:lpstr>
      <vt:lpstr>Идея</vt:lpstr>
      <vt:lpstr> Лекция    на тему:   «Подписной бонус»     </vt:lpstr>
      <vt:lpstr>Вопросы</vt:lpstr>
      <vt:lpstr>Плательщики подписного бонуса. Виды контрактов на недропользование. </vt:lpstr>
      <vt:lpstr>Стартовый размер подписного бонуса устанавливается отдельно для каждого контракта на недропользование         </vt:lpstr>
      <vt:lpstr>    </vt:lpstr>
      <vt:lpstr> </vt:lpstr>
      <vt:lpstr> </vt:lpstr>
      <vt:lpstr> </vt:lpstr>
      <vt:lpstr>Презентация PowerPoint</vt:lpstr>
      <vt:lpstr>Презентация PowerPoint</vt:lpstr>
    </vt:vector>
  </TitlesOfParts>
  <Company>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ДИПЛОМНАЯ РАБОТА   На тему «……………»</dc:title>
  <dc:creator>.</dc:creator>
  <cp:lastModifiedBy>Alexey</cp:lastModifiedBy>
  <cp:revision>246</cp:revision>
  <cp:lastPrinted>2019-09-27T17:19:59Z</cp:lastPrinted>
  <dcterms:created xsi:type="dcterms:W3CDTF">2008-05-23T03:17:41Z</dcterms:created>
  <dcterms:modified xsi:type="dcterms:W3CDTF">2020-04-05T22:08:27Z</dcterms:modified>
</cp:coreProperties>
</file>